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6" r:id="rId2"/>
    <p:sldId id="291" r:id="rId3"/>
    <p:sldId id="289" r:id="rId4"/>
    <p:sldId id="290" r:id="rId5"/>
    <p:sldId id="256" r:id="rId6"/>
    <p:sldId id="294" r:id="rId7"/>
    <p:sldId id="295" r:id="rId8"/>
    <p:sldId id="296" r:id="rId9"/>
    <p:sldId id="313" r:id="rId10"/>
    <p:sldId id="297" r:id="rId11"/>
    <p:sldId id="309" r:id="rId12"/>
    <p:sldId id="299" r:id="rId13"/>
    <p:sldId id="304" r:id="rId14"/>
    <p:sldId id="287" r:id="rId15"/>
    <p:sldId id="303" r:id="rId16"/>
    <p:sldId id="300" r:id="rId17"/>
    <p:sldId id="301" r:id="rId18"/>
    <p:sldId id="302" r:id="rId19"/>
    <p:sldId id="298" r:id="rId20"/>
    <p:sldId id="307" r:id="rId21"/>
    <p:sldId id="305" r:id="rId22"/>
    <p:sldId id="262" r:id="rId23"/>
    <p:sldId id="269" r:id="rId24"/>
    <p:sldId id="270" r:id="rId25"/>
    <p:sldId id="264" r:id="rId26"/>
    <p:sldId id="265" r:id="rId27"/>
    <p:sldId id="283" r:id="rId28"/>
    <p:sldId id="310" r:id="rId29"/>
    <p:sldId id="311" r:id="rId30"/>
    <p:sldId id="292" r:id="rId31"/>
    <p:sldId id="281" r:id="rId32"/>
    <p:sldId id="308" r:id="rId33"/>
    <p:sldId id="312" r:id="rId34"/>
    <p:sldId id="31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4F14F-5C8E-45A9-B3E8-62AA01406801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0BC-19AE-40A2-AC16-4B96BA45E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Supervised Agricultural Experience: An Examination</a:t>
            </a:r>
            <a:r>
              <a:rPr lang="en-US" baseline="0" dirty="0" smtClean="0"/>
              <a:t> </a:t>
            </a:r>
            <a:r>
              <a:rPr lang="en-US" dirty="0" smtClean="0"/>
              <a:t>of Student Knowledge and Participation</a:t>
            </a:r>
          </a:p>
          <a:p>
            <a:r>
              <a:rPr lang="en-US" dirty="0" smtClean="0"/>
              <a:t>According to</a:t>
            </a:r>
            <a:r>
              <a:rPr lang="en-US" baseline="0" dirty="0" smtClean="0"/>
              <a:t> </a:t>
            </a:r>
            <a:r>
              <a:rPr lang="en-US" dirty="0" smtClean="0"/>
              <a:t>findings of this study, 46.1% of the students surveyed reported having a SAE program (n = 473).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0BC-19AE-40A2-AC16-4B96BA45EA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defTabSz="933237">
              <a:defRPr/>
            </a:pPr>
            <a:endParaRPr lang="en-US" b="1" dirty="0" smtClean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6D95B-ED34-4D5A-AA3F-3A60D9D41847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5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2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9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6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9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6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6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9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5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D98B4-A5EA-44AA-B480-6D8AF1FE04E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0C101-BFF4-46DB-A0C4-499E192F3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6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washk12internships.or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Utah WBL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Model A</a:t>
            </a:r>
          </a:p>
          <a:p>
            <a:pPr marL="0" indent="0">
              <a:buNone/>
            </a:pPr>
            <a:r>
              <a:rPr lang="en-US" dirty="0" smtClean="0"/>
              <a:t>	CTE </a:t>
            </a:r>
            <a:r>
              <a:rPr lang="en-US" dirty="0"/>
              <a:t>Pathway Capstone – Workplace Skills/CTE Internship</a:t>
            </a:r>
          </a:p>
          <a:p>
            <a:pPr marL="0" indent="0">
              <a:buNone/>
            </a:pPr>
            <a:r>
              <a:rPr lang="en-US" dirty="0"/>
              <a:t>Model </a:t>
            </a:r>
            <a:r>
              <a:rPr lang="en-US" dirty="0" smtClean="0"/>
              <a:t>B</a:t>
            </a:r>
          </a:p>
          <a:p>
            <a:pPr marL="0" indent="0">
              <a:buNone/>
            </a:pPr>
            <a:r>
              <a:rPr lang="en-US" dirty="0" smtClean="0"/>
              <a:t>	Workplace </a:t>
            </a:r>
            <a:r>
              <a:rPr lang="en-US" dirty="0"/>
              <a:t>Skills Standalone Course – Work Experience/Leadership </a:t>
            </a:r>
            <a:r>
              <a:rPr lang="en-US" dirty="0" smtClean="0"/>
              <a:t>	Cohort/Underemployed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Model C</a:t>
            </a:r>
          </a:p>
          <a:p>
            <a:pPr marL="0" indent="0">
              <a:buNone/>
            </a:pPr>
            <a:r>
              <a:rPr lang="en-US" dirty="0" smtClean="0"/>
              <a:t>	Employment </a:t>
            </a:r>
            <a:r>
              <a:rPr lang="en-US" dirty="0"/>
              <a:t>Ready – GOED/TRU/Externship</a:t>
            </a:r>
          </a:p>
          <a:p>
            <a:pPr marL="0" indent="0">
              <a:buNone/>
            </a:pPr>
            <a:r>
              <a:rPr lang="en-US" dirty="0" smtClean="0"/>
              <a:t>Model D</a:t>
            </a:r>
          </a:p>
          <a:p>
            <a:pPr marL="0" indent="0">
              <a:buNone/>
            </a:pPr>
            <a:r>
              <a:rPr lang="en-US" dirty="0" smtClean="0"/>
              <a:t>	Community-based/Non-competitive or Ad </a:t>
            </a:r>
            <a:r>
              <a:rPr lang="en-US" dirty="0"/>
              <a:t>hoc/referral </a:t>
            </a:r>
            <a:r>
              <a:rPr lang="en-US" dirty="0" smtClean="0"/>
              <a:t>Internships 	(not </a:t>
            </a:r>
            <a:r>
              <a:rPr lang="en-US" dirty="0"/>
              <a:t>technically CTE related</a:t>
            </a:r>
            <a:r>
              <a:rPr lang="en-US" dirty="0" smtClean="0"/>
              <a:t>)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3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01" y="543022"/>
            <a:ext cx="9937198" cy="55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8012"/>
            <a:ext cx="7594687" cy="5689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285" y="4065790"/>
            <a:ext cx="2859272" cy="2792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8121" y="348068"/>
            <a:ext cx="809164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CTE Pathway Capstone – Workplace Skills/CTE Internship</a:t>
            </a:r>
          </a:p>
        </p:txBody>
      </p:sp>
      <p:sp>
        <p:nvSpPr>
          <p:cNvPr id="2" name="Rectangle 1"/>
          <p:cNvSpPr/>
          <p:nvPr/>
        </p:nvSpPr>
        <p:spPr>
          <a:xfrm>
            <a:off x="7902598" y="1168012"/>
            <a:ext cx="3947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emphasizing -- or even requiring -- relevant jobs and internships as part of the undergraduate </a:t>
            </a:r>
            <a:r>
              <a:rPr lang="en-US" dirty="0" smtClean="0"/>
              <a:t>experience…[high schools]…set </a:t>
            </a:r>
            <a:r>
              <a:rPr lang="en-US" dirty="0"/>
              <a:t>their graduates up to acquire good jobs after graduation in fields where their work is directly relevant to their undergraduate studies. And, as a result, these students recognize the value of their investment in their degree.</a:t>
            </a:r>
          </a:p>
        </p:txBody>
      </p:sp>
    </p:spTree>
    <p:extLst>
      <p:ext uri="{BB962C8B-B14F-4D97-AF65-F5344CB8AC3E}">
        <p14:creationId xmlns:p14="http://schemas.microsoft.com/office/powerpoint/2010/main" val="18656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…all </a:t>
            </a:r>
            <a:r>
              <a:rPr lang="en-US" sz="2400" dirty="0"/>
              <a:t>the practical agricultural activities </a:t>
            </a:r>
            <a:r>
              <a:rPr lang="en-US" sz="2400" dirty="0" smtClean="0"/>
              <a:t>of educational </a:t>
            </a:r>
            <a:r>
              <a:rPr lang="en-US" sz="2400" dirty="0"/>
              <a:t>value conducted by </a:t>
            </a:r>
            <a:r>
              <a:rPr lang="en-US" sz="2400" dirty="0" smtClean="0"/>
              <a:t>students outside </a:t>
            </a:r>
            <a:r>
              <a:rPr lang="en-US" sz="2400" dirty="0"/>
              <a:t>of class and laboratory </a:t>
            </a:r>
            <a:r>
              <a:rPr lang="en-US" sz="2400" dirty="0" smtClean="0"/>
              <a:t>instruction or </a:t>
            </a:r>
            <a:r>
              <a:rPr lang="en-US" sz="2400" dirty="0"/>
              <a:t>on school-released time for </a:t>
            </a:r>
            <a:r>
              <a:rPr lang="en-US" sz="2400" dirty="0" smtClean="0"/>
              <a:t>which systematic </a:t>
            </a:r>
            <a:r>
              <a:rPr lang="en-US" sz="2400" dirty="0"/>
              <a:t>instruction and supervision </a:t>
            </a:r>
            <a:r>
              <a:rPr lang="en-US" sz="2400" dirty="0" smtClean="0"/>
              <a:t>are provided </a:t>
            </a:r>
            <a:r>
              <a:rPr lang="en-US" sz="2400" dirty="0"/>
              <a:t>by their teachers, </a:t>
            </a:r>
            <a:r>
              <a:rPr lang="en-US" sz="2400" dirty="0" smtClean="0"/>
              <a:t>parents, employers, </a:t>
            </a:r>
            <a:r>
              <a:rPr lang="en-US" sz="2400" dirty="0"/>
              <a:t>or others</a:t>
            </a:r>
            <a:r>
              <a:rPr lang="en-US" sz="2400" dirty="0" smtClean="0"/>
              <a:t>.“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3563" y="1690688"/>
            <a:ext cx="5801784" cy="473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46" y="233130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9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http://www.washk12internships.org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49540"/>
            <a:ext cx="10790903" cy="56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Institutionalized WBL Capstone 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Accounting &amp; Finance</a:t>
            </a:r>
          </a:p>
          <a:p>
            <a:r>
              <a:rPr lang="en-US" dirty="0" smtClean="0"/>
              <a:t>Accounting 1</a:t>
            </a:r>
          </a:p>
          <a:p>
            <a:r>
              <a:rPr lang="en-US" dirty="0" smtClean="0"/>
              <a:t>Accounting 2</a:t>
            </a:r>
          </a:p>
          <a:p>
            <a:r>
              <a:rPr lang="en-US" dirty="0" smtClean="0"/>
              <a:t>Advanced Accounting</a:t>
            </a:r>
          </a:p>
          <a:p>
            <a:r>
              <a:rPr lang="en-US" dirty="0" smtClean="0"/>
              <a:t>Business Management</a:t>
            </a:r>
          </a:p>
          <a:p>
            <a:r>
              <a:rPr lang="en-US" dirty="0" smtClean="0"/>
              <a:t>Business Mathematics and Personal Finance</a:t>
            </a:r>
          </a:p>
          <a:p>
            <a:r>
              <a:rPr lang="en-US" dirty="0" smtClean="0"/>
              <a:t>Workplace Skills/Capstone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7422" y="1690688"/>
            <a:ext cx="4021636" cy="1657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42" y="3347956"/>
            <a:ext cx="457239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18" y="1568860"/>
            <a:ext cx="9239250" cy="520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355" y="30726"/>
            <a:ext cx="68865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297"/>
            <a:ext cx="12511268" cy="57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/>
          <a:stretch/>
        </p:blipFill>
        <p:spPr>
          <a:xfrm>
            <a:off x="1524000" y="0"/>
            <a:ext cx="9144000" cy="6868136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6899783" y="3694843"/>
            <a:ext cx="2300612" cy="2304288"/>
          </a:xfrm>
          <a:prstGeom prst="ellipse">
            <a:avLst/>
          </a:prstGeom>
          <a:solidFill>
            <a:srgbClr val="E2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67074" y="5102782"/>
            <a:ext cx="174294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Partner to address industry workforce development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needs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18726" y="4285768"/>
            <a:ext cx="107198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</a:rPr>
              <a:t>Internship </a:t>
            </a:r>
          </a:p>
        </p:txBody>
      </p:sp>
      <p:sp>
        <p:nvSpPr>
          <p:cNvPr id="54" name="Bent Arrow 53"/>
          <p:cNvSpPr/>
          <p:nvPr/>
        </p:nvSpPr>
        <p:spPr>
          <a:xfrm rot="16200000" flipV="1">
            <a:off x="8230102" y="3022040"/>
            <a:ext cx="2985668" cy="1112151"/>
          </a:xfrm>
          <a:prstGeom prst="bentArrow">
            <a:avLst>
              <a:gd name="adj1" fmla="val 29446"/>
              <a:gd name="adj2" fmla="val 14723"/>
              <a:gd name="adj3" fmla="val 25000"/>
              <a:gd name="adj4" fmla="val 84860"/>
            </a:avLst>
          </a:prstGeom>
          <a:solidFill>
            <a:srgbClr val="00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Traditional High School (9-12th)"/>
          <p:cNvSpPr/>
          <p:nvPr/>
        </p:nvSpPr>
        <p:spPr>
          <a:xfrm>
            <a:off x="6990612" y="4739817"/>
            <a:ext cx="2542759" cy="331132"/>
          </a:xfrm>
          <a:prstGeom prst="homePlate">
            <a:avLst/>
          </a:prstGeom>
          <a:solidFill>
            <a:srgbClr val="00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algn="r">
              <a:lnSpc>
                <a:spcPct val="90000"/>
              </a:lnSpc>
            </a:pPr>
            <a:endParaRPr lang="en-US" sz="1400" b="1" spc="-80" dirty="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879422" y="3578609"/>
            <a:ext cx="2423160" cy="2420522"/>
          </a:xfrm>
          <a:prstGeom prst="ellipse">
            <a:avLst/>
          </a:prstGeom>
          <a:solidFill>
            <a:srgbClr val="E2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840101" y="3581982"/>
            <a:ext cx="1837944" cy="1837459"/>
          </a:xfrm>
          <a:prstGeom prst="ellipse">
            <a:avLst/>
          </a:prstGeom>
          <a:solidFill>
            <a:srgbClr val="E2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7" name="Bent Arrow 36"/>
          <p:cNvSpPr/>
          <p:nvPr/>
        </p:nvSpPr>
        <p:spPr>
          <a:xfrm rot="16200000" flipV="1">
            <a:off x="6054282" y="2913162"/>
            <a:ext cx="2724181" cy="1121486"/>
          </a:xfrm>
          <a:prstGeom prst="bentArrow">
            <a:avLst>
              <a:gd name="adj1" fmla="val 28216"/>
              <a:gd name="adj2" fmla="val 14108"/>
              <a:gd name="adj3" fmla="val 23444"/>
              <a:gd name="adj4" fmla="val 43750"/>
            </a:avLst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92454" y="3961906"/>
            <a:ext cx="17055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Targeted strategic outreach events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92222" y="5102783"/>
            <a:ext cx="1473959" cy="6740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Engage with career technical educators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62400" y="3768006"/>
            <a:ext cx="21336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Engage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with student development programs</a:t>
            </a:r>
          </a:p>
        </p:txBody>
      </p:sp>
      <p:sp>
        <p:nvSpPr>
          <p:cNvPr id="3" name="Oval 2"/>
          <p:cNvSpPr/>
          <p:nvPr/>
        </p:nvSpPr>
        <p:spPr>
          <a:xfrm>
            <a:off x="4446482" y="4466104"/>
            <a:ext cx="547604" cy="545352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rot="16200000" flipV="1">
            <a:off x="5660591" y="2913162"/>
            <a:ext cx="2724181" cy="1121486"/>
          </a:xfrm>
          <a:prstGeom prst="bentArrow">
            <a:avLst>
              <a:gd name="adj1" fmla="val 28216"/>
              <a:gd name="adj2" fmla="val 14108"/>
              <a:gd name="adj3" fmla="val 23444"/>
              <a:gd name="adj4" fmla="val 43750"/>
            </a:avLst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400" b="1">
              <a:solidFill>
                <a:prstClr val="black"/>
              </a:solidFill>
            </a:endParaRPr>
          </a:p>
        </p:txBody>
      </p:sp>
      <p:sp>
        <p:nvSpPr>
          <p:cNvPr id="47" name="Pentagon 46"/>
          <p:cNvSpPr/>
          <p:nvPr/>
        </p:nvSpPr>
        <p:spPr>
          <a:xfrm>
            <a:off x="5457082" y="4516404"/>
            <a:ext cx="2744822" cy="553722"/>
          </a:xfrm>
          <a:prstGeom prst="homePlate">
            <a:avLst/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</a:pP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4485571" y="2898649"/>
            <a:ext cx="2676011" cy="1112151"/>
          </a:xfrm>
          <a:prstGeom prst="bentArrow">
            <a:avLst>
              <a:gd name="adj1" fmla="val 29446"/>
              <a:gd name="adj2" fmla="val 14723"/>
              <a:gd name="adj3" fmla="val 25000"/>
              <a:gd name="adj4" fmla="val 45708"/>
            </a:avLst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kill Center (11-12th)"/>
          <p:cNvSpPr/>
          <p:nvPr/>
        </p:nvSpPr>
        <p:spPr>
          <a:xfrm>
            <a:off x="4705859" y="4464426"/>
            <a:ext cx="1476203" cy="310896"/>
          </a:xfrm>
          <a:prstGeom prst="homePlat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6142621"/>
            <a:ext cx="9144000" cy="431201"/>
          </a:xfrm>
          <a:prstGeom prst="rect">
            <a:avLst/>
          </a:prstGeom>
          <a:solidFill>
            <a:srgbClr val="003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</a:rPr>
              <a:t>Developing the Future Manufacturing Workforce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938339" y="188259"/>
            <a:ext cx="8301037" cy="443198"/>
          </a:xfrm>
          <a:prstGeom prst="rect">
            <a:avLst/>
          </a:prstGeom>
        </p:spPr>
        <p:txBody>
          <a:bodyPr/>
          <a:lstStyle>
            <a:lvl1pPr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9A6"/>
                </a:solidFill>
                <a:latin typeface="+mj-lt"/>
                <a:ea typeface="+mj-ea"/>
                <a:cs typeface="+mj-cs"/>
              </a:defRPr>
            </a:lvl1pPr>
            <a:lvl2pPr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102076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Utah Aerospace Pathways</a:t>
            </a:r>
          </a:p>
        </p:txBody>
      </p:sp>
      <p:sp>
        <p:nvSpPr>
          <p:cNvPr id="48" name="Bent Arrow 47"/>
          <p:cNvSpPr/>
          <p:nvPr/>
        </p:nvSpPr>
        <p:spPr>
          <a:xfrm rot="16200000" flipV="1">
            <a:off x="4753594" y="3032710"/>
            <a:ext cx="2985668" cy="1112151"/>
          </a:xfrm>
          <a:prstGeom prst="bentArrow">
            <a:avLst>
              <a:gd name="adj1" fmla="val 29446"/>
              <a:gd name="adj2" fmla="val 14723"/>
              <a:gd name="adj3" fmla="val 25000"/>
              <a:gd name="adj4" fmla="val 84860"/>
            </a:avLst>
          </a:prstGeom>
          <a:solidFill>
            <a:srgbClr val="009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Traditional High School (9-12th)"/>
          <p:cNvSpPr/>
          <p:nvPr/>
        </p:nvSpPr>
        <p:spPr>
          <a:xfrm>
            <a:off x="3514104" y="4750487"/>
            <a:ext cx="2542759" cy="331132"/>
          </a:xfrm>
          <a:prstGeom prst="homePlate">
            <a:avLst>
              <a:gd name="adj" fmla="val 35755"/>
            </a:avLst>
          </a:prstGeom>
          <a:solidFill>
            <a:srgbClr val="009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algn="r">
              <a:lnSpc>
                <a:spcPct val="90000"/>
              </a:lnSpc>
            </a:pPr>
            <a:endParaRPr lang="en-US" sz="1400" b="1" spc="-80" dirty="0">
              <a:solidFill>
                <a:prstClr val="white"/>
              </a:solidFill>
            </a:endParaRPr>
          </a:p>
        </p:txBody>
      </p:sp>
      <p:sp>
        <p:nvSpPr>
          <p:cNvPr id="4" name="K – 8th  Grade"/>
          <p:cNvSpPr/>
          <p:nvPr/>
        </p:nvSpPr>
        <p:spPr>
          <a:xfrm>
            <a:off x="1524001" y="4520052"/>
            <a:ext cx="2289221" cy="560832"/>
          </a:xfrm>
          <a:prstGeom prst="homePlate">
            <a:avLst/>
          </a:prstGeom>
          <a:solidFill>
            <a:srgbClr val="007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white"/>
                </a:solidFill>
              </a:rPr>
              <a:t>K – 8</a:t>
            </a:r>
            <a:r>
              <a:rPr lang="en-US" sz="1400" b="1" baseline="30000" dirty="0">
                <a:solidFill>
                  <a:prstClr val="white"/>
                </a:solidFill>
              </a:rPr>
              <a:t>th</a:t>
            </a:r>
            <a:r>
              <a:rPr lang="en-US" sz="1400" b="1" dirty="0">
                <a:solidFill>
                  <a:prstClr val="white"/>
                </a:solidFill>
              </a:rPr>
              <a:t>  Grade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8295" y="4770441"/>
            <a:ext cx="2337819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algn="r">
              <a:lnSpc>
                <a:spcPct val="90000"/>
              </a:lnSpc>
            </a:pPr>
            <a:r>
              <a:rPr lang="en-US" sz="1400" b="1" spc="-80" dirty="0">
                <a:solidFill>
                  <a:prstClr val="white"/>
                </a:solidFill>
              </a:rPr>
              <a:t>Traditional High School (9-12</a:t>
            </a:r>
            <a:r>
              <a:rPr lang="en-US" sz="1400" b="1" spc="-80" baseline="30000" dirty="0">
                <a:solidFill>
                  <a:prstClr val="white"/>
                </a:solidFill>
              </a:rPr>
              <a:t>th</a:t>
            </a:r>
            <a:r>
              <a:rPr lang="en-US" sz="1400" b="1" spc="-80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22012" y="4770441"/>
            <a:ext cx="123437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prstClr val="white"/>
                </a:solidFill>
              </a:rPr>
              <a:t>4-Year College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5972904" y="3062669"/>
            <a:ext cx="28830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spc="-80" dirty="0">
                <a:solidFill>
                  <a:prstClr val="white"/>
                </a:solidFill>
                <a:cs typeface="Arial" panose="020B0604020202020204" pitchFamily="34" charset="0"/>
              </a:rPr>
              <a:t>Student Development Program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50547" y="4576543"/>
            <a:ext cx="264100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>
                <a:solidFill>
                  <a:prstClr val="white"/>
                </a:solidFill>
              </a:rPr>
              <a:t>Community/</a:t>
            </a:r>
            <a:br>
              <a:rPr lang="en-US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Technical College</a:t>
            </a:r>
          </a:p>
        </p:txBody>
      </p:sp>
      <p:grpSp>
        <p:nvGrpSpPr>
          <p:cNvPr id="8" name="Group 59"/>
          <p:cNvGrpSpPr/>
          <p:nvPr/>
        </p:nvGrpSpPr>
        <p:grpSpPr>
          <a:xfrm>
            <a:off x="9129862" y="728478"/>
            <a:ext cx="1194106" cy="684686"/>
            <a:chOff x="7476558" y="728478"/>
            <a:chExt cx="1194106" cy="684686"/>
          </a:xfrm>
        </p:grpSpPr>
        <p:sp>
          <p:nvSpPr>
            <p:cNvPr id="19" name="Pentagon 18"/>
            <p:cNvSpPr/>
            <p:nvPr/>
          </p:nvSpPr>
          <p:spPr>
            <a:xfrm rot="5400000">
              <a:off x="7748845" y="611427"/>
              <a:ext cx="660130" cy="943343"/>
            </a:xfrm>
            <a:prstGeom prst="homePlate">
              <a:avLst/>
            </a:prstGeom>
            <a:solidFill>
              <a:srgbClr val="0039A6"/>
            </a:solidFill>
            <a:ln>
              <a:solidFill>
                <a:srgbClr val="003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400" b="1" spc="-50" dirty="0">
                <a:solidFill>
                  <a:srgbClr val="0039A6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76558" y="728478"/>
              <a:ext cx="1194106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spc="-50" dirty="0">
                  <a:solidFill>
                    <a:prstClr val="white"/>
                  </a:solidFill>
                </a:rPr>
                <a:t>Internal 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spc="-50" dirty="0">
                  <a:solidFill>
                    <a:prstClr val="white"/>
                  </a:solidFill>
                </a:rPr>
                <a:t>Movement</a:t>
              </a:r>
            </a:p>
          </p:txBody>
        </p:sp>
      </p:grpSp>
      <p:grpSp>
        <p:nvGrpSpPr>
          <p:cNvPr id="10" name="Group 60"/>
          <p:cNvGrpSpPr/>
          <p:nvPr/>
        </p:nvGrpSpPr>
        <p:grpSpPr>
          <a:xfrm>
            <a:off x="7882151" y="753036"/>
            <a:ext cx="943342" cy="660134"/>
            <a:chOff x="6552107" y="753036"/>
            <a:chExt cx="943342" cy="660134"/>
          </a:xfrm>
        </p:grpSpPr>
        <p:sp>
          <p:nvSpPr>
            <p:cNvPr id="57" name="Pentagon 56"/>
            <p:cNvSpPr/>
            <p:nvPr/>
          </p:nvSpPr>
          <p:spPr>
            <a:xfrm rot="5400000">
              <a:off x="6693711" y="611432"/>
              <a:ext cx="660134" cy="943342"/>
            </a:xfrm>
            <a:prstGeom prst="homePlate">
              <a:avLst/>
            </a:prstGeom>
            <a:blipFill dpi="0" rotWithShape="1">
              <a:blip r:embed="rId4" cstate="print">
                <a:alphaModFix amt="86000"/>
              </a:blip>
              <a:srcRect/>
              <a:stretch>
                <a:fillRect/>
              </a:stretch>
            </a:blipFill>
            <a:ln>
              <a:solidFill>
                <a:srgbClr val="B08A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400" b="1" spc="-50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23306" y="806330"/>
              <a:ext cx="785215" cy="286232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spc="-50" dirty="0">
                  <a:solidFill>
                    <a:prstClr val="white"/>
                  </a:solidFill>
                </a:rPr>
                <a:t>Veterans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6516155" y="753035"/>
            <a:ext cx="943344" cy="660131"/>
            <a:chOff x="5500135" y="753034"/>
            <a:chExt cx="943344" cy="660131"/>
          </a:xfrm>
        </p:grpSpPr>
        <p:sp>
          <p:nvSpPr>
            <p:cNvPr id="58" name="Pentagon 57"/>
            <p:cNvSpPr/>
            <p:nvPr/>
          </p:nvSpPr>
          <p:spPr>
            <a:xfrm rot="5400000">
              <a:off x="5641741" y="611428"/>
              <a:ext cx="660131" cy="943344"/>
            </a:xfrm>
            <a:prstGeom prst="homePlate">
              <a:avLst/>
            </a:prstGeom>
            <a:solidFill>
              <a:srgbClr val="580F8B"/>
            </a:solidFill>
            <a:ln>
              <a:solidFill>
                <a:srgbClr val="580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400" b="1" spc="-50" dirty="0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05956" y="806330"/>
              <a:ext cx="75251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spc="-50" dirty="0">
                  <a:solidFill>
                    <a:prstClr val="white"/>
                  </a:solidFill>
                </a:rPr>
                <a:t>Industry</a:t>
              </a: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8" y="1080369"/>
            <a:ext cx="4355526" cy="1043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6246" y="1369719"/>
            <a:ext cx="1891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AEROSPACE EMPLOYMENT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1938339" y="6657976"/>
            <a:ext cx="2065337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>
              <a:defRPr/>
            </a:pPr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Copyright © 2015 Boeing. All rights reserved.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654198" y="4479985"/>
            <a:ext cx="1367554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spc="-50" dirty="0">
                <a:solidFill>
                  <a:prstClr val="white"/>
                </a:solidFill>
              </a:rPr>
              <a:t>Skill Center (11-12</a:t>
            </a:r>
            <a:r>
              <a:rPr lang="en-US" sz="1200" b="1" spc="-50" baseline="30000" dirty="0">
                <a:solidFill>
                  <a:prstClr val="white"/>
                </a:solidFill>
              </a:rPr>
              <a:t>th</a:t>
            </a:r>
            <a:r>
              <a:rPr lang="en-US" sz="1200" b="1" spc="-50" dirty="0">
                <a:solidFill>
                  <a:prstClr val="white"/>
                </a:solidFill>
              </a:rPr>
              <a:t>)</a:t>
            </a:r>
            <a:r>
              <a:rPr lang="en-US" sz="1200" b="1" spc="-50" baseline="30000" dirty="0">
                <a:solidFill>
                  <a:prstClr val="white"/>
                </a:solidFill>
              </a:rPr>
              <a:t> </a:t>
            </a:r>
            <a:endParaRPr lang="en-US" sz="1200" b="1" spc="-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98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D: Community-based/Non-competitive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what do you want to be when you grow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20" y="-890954"/>
            <a:ext cx="6948611" cy="39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24" y="1165157"/>
            <a:ext cx="11351736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Against WBL For All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2874011"/>
          </a:xfrm>
        </p:spPr>
        <p:txBody>
          <a:bodyPr>
            <a:normAutofit/>
          </a:bodyPr>
          <a:lstStyle/>
          <a:p>
            <a:r>
              <a:rPr lang="en-US" dirty="0" smtClean="0"/>
              <a:t>Pay interns.</a:t>
            </a:r>
          </a:p>
          <a:p>
            <a:r>
              <a:rPr lang="en-US" dirty="0" smtClean="0"/>
              <a:t>Guarantee of a critical mass of qualified, willing employers.</a:t>
            </a:r>
          </a:p>
          <a:p>
            <a:r>
              <a:rPr lang="en-US" dirty="0" smtClean="0"/>
              <a:t>Provide adequate resources to support internship programs.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874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CAPACITY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maximum amount that something can contain.</a:t>
            </a:r>
          </a:p>
          <a:p>
            <a:pPr marL="514350" indent="-514350"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amount that something can produce.</a:t>
            </a:r>
          </a:p>
          <a:p>
            <a:pPr marL="514350" indent="-514350">
              <a:buAutoNum type="arabicPeriod"/>
            </a:pPr>
            <a:r>
              <a:rPr lang="en-US" dirty="0"/>
              <a:t>a</a:t>
            </a:r>
            <a:r>
              <a:rPr lang="en-US" dirty="0" smtClean="0"/>
              <a:t> specified role or position.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36914" y="4699635"/>
            <a:ext cx="82575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With an estimated ratio of qualified and willing cooperating teachers of only 1 out of every 25, there are simply not enough high-quality classroom teachers available to serve as appropriate mentors to the next generation of teachers, particularly if we are serious about placing student teachers in high-performing schools serving children living in poverty. </a:t>
            </a:r>
            <a:r>
              <a:rPr lang="en-US" dirty="0" smtClean="0"/>
              <a:t>[2011]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6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604" y="304734"/>
            <a:ext cx="10646047" cy="62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4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98" y="305706"/>
            <a:ext cx="8467804" cy="138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33" y="1861523"/>
            <a:ext cx="11331105" cy="45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93" y="-1212461"/>
            <a:ext cx="9730059" cy="5096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4388" y="0"/>
            <a:ext cx="9104166" cy="23582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2949524"/>
            <a:ext cx="7114649" cy="356646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49" y="-1203530"/>
            <a:ext cx="10001250" cy="523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499" y="2881926"/>
            <a:ext cx="71437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007" y="1841152"/>
            <a:ext cx="10515600" cy="1325563"/>
          </a:xfrm>
        </p:spPr>
        <p:txBody>
          <a:bodyPr/>
          <a:lstStyle/>
          <a:p>
            <a:r>
              <a:rPr lang="en-US" dirty="0"/>
              <a:t>Policy </a:t>
            </a:r>
            <a:r>
              <a:rPr lang="en-US" dirty="0" smtClean="0"/>
              <a:t>Academy - Work-Based </a:t>
            </a:r>
            <a:r>
              <a:rPr lang="en-US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The </a:t>
            </a:r>
            <a:r>
              <a:rPr lang="en-US" sz="3600" dirty="0"/>
              <a:t>National Governors Association Center for Best Practices (NGA Center), with support from the Siemens Foundation, is assisting states in scaling quality work-based learning programs for youth and young adults in STEM-intensive industries (those in the science, technology, engineering and math areas) such as advanced manufacturing, health care, information technology and energy</a:t>
            </a:r>
            <a:r>
              <a:rPr lang="en-US" sz="36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17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909" y="1825625"/>
            <a:ext cx="10515600" cy="1325563"/>
          </a:xfrm>
        </p:spPr>
        <p:txBody>
          <a:bodyPr/>
          <a:lstStyle/>
          <a:p>
            <a:r>
              <a:rPr lang="en-US" dirty="0" smtClean="0"/>
              <a:t>NGA/WBL Phase I &amp; 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909" y="208372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Launching </a:t>
            </a:r>
            <a:r>
              <a:rPr lang="en-US" sz="3200" dirty="0"/>
              <a:t>statewide initiatives to raise awareness of work-based learning and embed these programs into education and training systems</a:t>
            </a:r>
            <a:r>
              <a:rPr lang="en-US" sz="3200" dirty="0" smtClean="0"/>
              <a:t>;</a:t>
            </a:r>
            <a:endParaRPr lang="en-US" sz="3200" dirty="0"/>
          </a:p>
          <a:p>
            <a:r>
              <a:rPr lang="en-US" sz="3200" dirty="0"/>
              <a:t>Securing state funding to support the expansion of work-based learning programs for educators and workers; </a:t>
            </a:r>
            <a:r>
              <a:rPr lang="en-US" sz="3200" dirty="0" smtClean="0"/>
              <a:t>and</a:t>
            </a:r>
          </a:p>
          <a:p>
            <a:r>
              <a:rPr lang="en-US" sz="3200" dirty="0" smtClean="0"/>
              <a:t>Developing </a:t>
            </a:r>
            <a:r>
              <a:rPr lang="en-US" sz="3200" dirty="0"/>
              <a:t>online portals to share information about work-based learning opportunities with state residents.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27"/>
            <a:ext cx="531617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R277-705 Career Development 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An </a:t>
            </a:r>
            <a:r>
              <a:rPr lang="en-US" dirty="0"/>
              <a:t>LEA may award a career development credential to a student with an IEP </a:t>
            </a:r>
            <a:r>
              <a:rPr lang="en-US" dirty="0" smtClean="0"/>
              <a:t>or Section </a:t>
            </a:r>
            <a:r>
              <a:rPr lang="en-US" dirty="0"/>
              <a:t>504 </a:t>
            </a:r>
            <a:r>
              <a:rPr lang="en-US" dirty="0" smtClean="0"/>
              <a:t>plan: </a:t>
            </a:r>
          </a:p>
          <a:p>
            <a:pPr marL="0" indent="0">
              <a:buNone/>
            </a:pPr>
            <a:r>
              <a:rPr lang="en-US" dirty="0" smtClean="0"/>
              <a:t>(a</a:t>
            </a:r>
            <a:r>
              <a:rPr lang="en-US" dirty="0"/>
              <a:t>) who meets the requirements of a career focused work experience prior to leaving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b) complete 120 hours of community based work experience, to include: </a:t>
            </a:r>
          </a:p>
          <a:p>
            <a:pPr marL="571500" indent="-571500">
              <a:buAutoNum type="romanLcParenBoth"/>
            </a:pPr>
            <a:r>
              <a:rPr lang="en-US" dirty="0" smtClean="0"/>
              <a:t>40 </a:t>
            </a:r>
            <a:r>
              <a:rPr lang="en-US" dirty="0"/>
              <a:t>hours of paid employment</a:t>
            </a:r>
            <a:r>
              <a:rPr lang="en-US" dirty="0" smtClean="0"/>
              <a:t>; (ii</a:t>
            </a:r>
            <a:r>
              <a:rPr lang="en-US" dirty="0"/>
              <a:t>) documentation of completion of intake with a vocal rehabilitation counselor </a:t>
            </a:r>
            <a:r>
              <a:rPr lang="en-US" dirty="0" smtClean="0"/>
              <a:t>or the Department </a:t>
            </a:r>
            <a:r>
              <a:rPr lang="en-US" dirty="0"/>
              <a:t>of Workforce Services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c) complete an LEA approved transition curriculum class or coursework that </a:t>
            </a:r>
            <a:r>
              <a:rPr lang="en-US" dirty="0" smtClean="0"/>
              <a:t>includes: (</a:t>
            </a:r>
            <a:r>
              <a:rPr lang="en-US" dirty="0" err="1" smtClean="0"/>
              <a:t>i</a:t>
            </a:r>
            <a:r>
              <a:rPr lang="en-US" dirty="0"/>
              <a:t>) disability awareness</a:t>
            </a:r>
            <a:r>
              <a:rPr lang="en-US" dirty="0" smtClean="0"/>
              <a:t>; (ii</a:t>
            </a:r>
            <a:r>
              <a:rPr lang="en-US" dirty="0"/>
              <a:t>) accommodations</a:t>
            </a:r>
            <a:r>
              <a:rPr lang="en-US" dirty="0" smtClean="0"/>
              <a:t>; (iii</a:t>
            </a:r>
            <a:r>
              <a:rPr lang="en-US" dirty="0"/>
              <a:t>) self-advocacy training; </a:t>
            </a:r>
            <a:r>
              <a:rPr lang="en-US" dirty="0" smtClean="0"/>
              <a:t>(iv</a:t>
            </a:r>
            <a:r>
              <a:rPr lang="en-US" dirty="0"/>
              <a:t>) career exploration; </a:t>
            </a:r>
            <a:r>
              <a:rPr lang="en-US" dirty="0" smtClean="0"/>
              <a:t>and (v</a:t>
            </a:r>
            <a:r>
              <a:rPr lang="en-US" dirty="0"/>
              <a:t>) workplace soft skills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(d</a:t>
            </a:r>
            <a:r>
              <a:rPr lang="en-US" dirty="0"/>
              <a:t>) receive .5 credits in a CTE Work Based Learning internship, </a:t>
            </a:r>
            <a:r>
              <a:rPr lang="en-US" dirty="0" smtClean="0"/>
              <a:t>including accommodations </a:t>
            </a:r>
            <a:r>
              <a:rPr lang="en-US" dirty="0"/>
              <a:t>or modifications as appropriate and allowed by industry standards</a:t>
            </a:r>
            <a:r>
              <a:rPr lang="en-US" dirty="0" smtClean="0"/>
              <a:t>; (e</a:t>
            </a:r>
            <a:r>
              <a:rPr lang="en-US" dirty="0"/>
              <a:t>) verify concentration in a CTE pathway in the student’s area of interest.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071" y="4999702"/>
            <a:ext cx="1902929" cy="1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38" y="446508"/>
            <a:ext cx="9707239" cy="550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29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7" y="1967302"/>
            <a:ext cx="11934366" cy="4330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93" y="355147"/>
            <a:ext cx="113061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Apprenticeship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877" y="1980125"/>
            <a:ext cx="6129714" cy="404233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228" y="1825625"/>
            <a:ext cx="48815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524"/>
          </a:xfrm>
        </p:spPr>
        <p:txBody>
          <a:bodyPr/>
          <a:lstStyle/>
          <a:p>
            <a:r>
              <a:rPr lang="en-US" dirty="0" smtClean="0"/>
              <a:t>What would 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3650"/>
            <a:ext cx="10515600" cy="497331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Ensure compliance with R277-915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Coordinate and leverage CCA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and implement a work experience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pathway/cluster capstone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standalone “workplace skills” courses (CE)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a comprehensive WBL Portfolio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a competitive or community-based internship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Establish a mechanism for showing gratitude (students, teachers, parents, community, business &amp; industry,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Always have an intern or two on staff (communications, public relations, etc.)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59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281" y="531843"/>
            <a:ext cx="10515600" cy="603700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Utah College &amp; Career Readiness Plan</a:t>
            </a:r>
          </a:p>
          <a:p>
            <a:r>
              <a:rPr lang="en-US" sz="3200" dirty="0" smtClean="0"/>
              <a:t>Self-Assessments &amp; Interest Inventories</a:t>
            </a:r>
          </a:p>
          <a:p>
            <a:r>
              <a:rPr lang="en-US" sz="3200" dirty="0" smtClean="0"/>
              <a:t>Career &amp; Educational Development Plan</a:t>
            </a:r>
          </a:p>
          <a:p>
            <a:r>
              <a:rPr lang="en-US" sz="3200" dirty="0"/>
              <a:t>Financial Literacy </a:t>
            </a:r>
            <a:r>
              <a:rPr lang="en-US" sz="3200" dirty="0" smtClean="0"/>
              <a:t>Plan</a:t>
            </a:r>
          </a:p>
          <a:p>
            <a:r>
              <a:rPr lang="en-US" sz="3200" dirty="0" smtClean="0"/>
              <a:t>Resume/LinkedIn Account</a:t>
            </a:r>
          </a:p>
          <a:p>
            <a:r>
              <a:rPr lang="en-US" sz="3200" dirty="0" smtClean="0"/>
              <a:t>Application for College</a:t>
            </a:r>
          </a:p>
          <a:p>
            <a:r>
              <a:rPr lang="en-US" sz="3200" dirty="0" smtClean="0"/>
              <a:t>Application for Employment</a:t>
            </a:r>
          </a:p>
          <a:p>
            <a:r>
              <a:rPr lang="en-US" sz="3200" dirty="0" smtClean="0"/>
              <a:t>Letters of Recommendation</a:t>
            </a:r>
          </a:p>
          <a:p>
            <a:r>
              <a:rPr lang="en-US" sz="3200" dirty="0" smtClean="0"/>
              <a:t>Work Samples</a:t>
            </a:r>
          </a:p>
          <a:p>
            <a:r>
              <a:rPr lang="en-US" sz="3200" dirty="0" smtClean="0"/>
              <a:t>Writing/Research Sample</a:t>
            </a:r>
          </a:p>
          <a:p>
            <a:r>
              <a:rPr lang="en-US" sz="3200" dirty="0" smtClean="0"/>
              <a:t>Mock Interview Feedback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84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6985"/>
            <a:ext cx="10515600" cy="587997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Background Check</a:t>
            </a:r>
          </a:p>
          <a:p>
            <a:r>
              <a:rPr lang="en-US" sz="3600" dirty="0" smtClean="0"/>
              <a:t>Pre-employment Personality Testing</a:t>
            </a:r>
          </a:p>
          <a:p>
            <a:r>
              <a:rPr lang="en-US" sz="3600" dirty="0" smtClean="0"/>
              <a:t>Pre-employment Medical Testing</a:t>
            </a:r>
          </a:p>
          <a:p>
            <a:r>
              <a:rPr lang="en-US" sz="3600" dirty="0" smtClean="0"/>
              <a:t>Pre-employment Drug Testing</a:t>
            </a:r>
          </a:p>
          <a:p>
            <a:r>
              <a:rPr lang="en-US" sz="3600" dirty="0" smtClean="0"/>
              <a:t>Pre-employment Credit Screening</a:t>
            </a:r>
          </a:p>
          <a:p>
            <a:r>
              <a:rPr lang="en-US" sz="3600" dirty="0" smtClean="0"/>
              <a:t>Social Media Screening</a:t>
            </a:r>
          </a:p>
          <a:p>
            <a:r>
              <a:rPr lang="en-US" sz="3600" dirty="0" smtClean="0"/>
              <a:t>New Employee Paperwork (I-9, W-4)</a:t>
            </a:r>
          </a:p>
          <a:p>
            <a:r>
              <a:rPr lang="en-US" sz="3600" dirty="0" smtClean="0"/>
              <a:t>Benefits Forms</a:t>
            </a:r>
          </a:p>
          <a:p>
            <a:r>
              <a:rPr lang="en-US" sz="3600" dirty="0" smtClean="0"/>
              <a:t>Salary Schedules</a:t>
            </a:r>
          </a:p>
          <a:p>
            <a:r>
              <a:rPr lang="en-US" sz="3600" dirty="0" smtClean="0"/>
              <a:t>Nondisclosure Agreement (NDA)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510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stoneground chef prostart teen chef justin shiff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285874"/>
            <a:ext cx="794385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406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Rule R277-915. Work-based Learning </a:t>
            </a:r>
            <a:r>
              <a:rPr lang="en-US" sz="3600" dirty="0" smtClean="0"/>
              <a:t>Programs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48813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R277-915-2. Definitions.</a:t>
            </a:r>
          </a:p>
          <a:p>
            <a:pPr marL="457200" lvl="1" indent="0">
              <a:buNone/>
            </a:pPr>
            <a:r>
              <a:rPr lang="en-US" sz="2800" dirty="0"/>
              <a:t>(5) "Work-based learning" or "WBL" means a continuum of awareness, exploration, preparation, and training activities that combine structured learning and authentic work experiences implemented through industry and education partnerships</a:t>
            </a:r>
            <a:r>
              <a:rPr lang="en-US" sz="2800" dirty="0" smtClean="0"/>
              <a:t>.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 smtClean="0"/>
              <a:t>Workplace Skills (11-12) - 32.0199</a:t>
            </a:r>
          </a:p>
          <a:p>
            <a:pPr lvl="1"/>
            <a:r>
              <a:rPr lang="en-US" sz="2800" dirty="0" smtClean="0"/>
              <a:t>CTE Internships (11-12) - 32.9902</a:t>
            </a:r>
          </a:p>
          <a:p>
            <a:pPr lvl="1"/>
            <a:r>
              <a:rPr lang="en-US" sz="2800" dirty="0" smtClean="0"/>
              <a:t>Apprenticeship (11-12) - 32.9903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067175"/>
            <a:ext cx="28575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R277-915-4. Disbursement of </a:t>
            </a:r>
            <a:r>
              <a:rPr lang="en-US" dirty="0" smtClean="0"/>
              <a:t>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4C3D3D"/>
                </a:solidFill>
                <a:latin typeface="Raleway"/>
              </a:rPr>
              <a:t>(</a:t>
            </a:r>
            <a:r>
              <a:rPr lang="en-US" dirty="0">
                <a:solidFill>
                  <a:srgbClr val="4C3D3D"/>
                </a:solidFill>
                <a:latin typeface="Raleway"/>
              </a:rPr>
              <a:t>1) The Superintendent shall align public elementary, secondary, and postsecondary or adult schools by LEA.</a:t>
            </a:r>
          </a:p>
          <a:p>
            <a:pPr marL="0" indent="0">
              <a:buNone/>
            </a:pPr>
            <a:r>
              <a:rPr lang="en-US" dirty="0">
                <a:solidFill>
                  <a:srgbClr val="4C3D3D"/>
                </a:solidFill>
                <a:latin typeface="Raleway"/>
              </a:rPr>
              <a:t>(2) The proportion of total WBL funding allocated for a participating LEA shall remain the same as the previous year unless:</a:t>
            </a:r>
          </a:p>
          <a:p>
            <a:pPr marL="0" indent="0">
              <a:buNone/>
            </a:pPr>
            <a:r>
              <a:rPr lang="en-US" dirty="0">
                <a:solidFill>
                  <a:srgbClr val="4C3D3D"/>
                </a:solidFill>
                <a:latin typeface="Raleway"/>
              </a:rPr>
              <a:t>(a) the LEA discontinues the program;</a:t>
            </a:r>
          </a:p>
          <a:p>
            <a:pPr marL="0" indent="0">
              <a:buNone/>
            </a:pPr>
            <a:r>
              <a:rPr lang="en-US" dirty="0">
                <a:solidFill>
                  <a:srgbClr val="4C3D3D"/>
                </a:solidFill>
                <a:latin typeface="Raleway"/>
              </a:rPr>
              <a:t>(b) the LEA does not meet program standards; or</a:t>
            </a:r>
          </a:p>
          <a:p>
            <a:pPr marL="0" indent="0">
              <a:buNone/>
            </a:pPr>
            <a:r>
              <a:rPr lang="en-US" dirty="0">
                <a:solidFill>
                  <a:srgbClr val="4C3D3D"/>
                </a:solidFill>
                <a:latin typeface="Raleway"/>
              </a:rPr>
              <a:t>(c) LEA proportions are adjusted by the Board.</a:t>
            </a:r>
          </a:p>
          <a:p>
            <a:pPr marL="0" indent="0">
              <a:buNone/>
            </a:pPr>
            <a:r>
              <a:rPr lang="en-US" dirty="0">
                <a:solidFill>
                  <a:srgbClr val="4C3D3D"/>
                </a:solidFill>
                <a:latin typeface="Raleway"/>
              </a:rPr>
              <a:t>(3) A participating LEA shall provide an equal match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4C3D3D"/>
                </a:solidFill>
                <a:latin typeface="Raleway"/>
              </a:rPr>
              <a:t>in </a:t>
            </a:r>
            <a:r>
              <a:rPr lang="en-US" dirty="0">
                <a:solidFill>
                  <a:srgbClr val="4C3D3D"/>
                </a:solidFill>
                <a:latin typeface="Raleway"/>
              </a:rPr>
              <a:t>funds to state appropriated WBL funds.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8" y="4065790"/>
            <a:ext cx="2859272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R277-915-5. </a:t>
            </a:r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 WBL shall be integrated into all levels of the educational delivery system and shall be coordinated within the LEA and among regions.</a:t>
            </a:r>
          </a:p>
          <a:p>
            <a:pPr marL="0" indent="0">
              <a:buNone/>
            </a:pPr>
            <a:r>
              <a:rPr lang="en-US" dirty="0"/>
              <a:t>(2) To be eligible for WBL funds, an LEA shall:</a:t>
            </a:r>
          </a:p>
          <a:p>
            <a:pPr marL="0" indent="0">
              <a:buNone/>
            </a:pPr>
            <a:r>
              <a:rPr lang="en-US" dirty="0"/>
              <a:t>(a) have the program approved by the LEA board;</a:t>
            </a:r>
          </a:p>
          <a:p>
            <a:pPr marL="0" indent="0">
              <a:buNone/>
            </a:pPr>
            <a:r>
              <a:rPr lang="en-US" dirty="0"/>
              <a:t>(b) employ licensed WBL coordination personnel with salaries and benefits matched by the local recipient of funds;</a:t>
            </a:r>
          </a:p>
          <a:p>
            <a:pPr marL="0" indent="0">
              <a:buNone/>
            </a:pPr>
            <a:r>
              <a:rPr lang="en-US" dirty="0"/>
              <a:t>(c) document that a WBL committee representing all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schools </a:t>
            </a:r>
            <a:r>
              <a:rPr lang="en-US" dirty="0"/>
              <a:t>within the </a:t>
            </a:r>
            <a:r>
              <a:rPr lang="en-US" dirty="0" smtClean="0"/>
              <a:t>LEA.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625" y="4149968"/>
            <a:ext cx="2859272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5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R277-915-5. </a:t>
            </a:r>
            <a:r>
              <a:rPr lang="en-US" dirty="0" smtClean="0"/>
              <a:t>Standards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(h) require the inclusion of all student groups within the LEA in career development and preparation;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demonstrate WBL coordination with employers and with other school and community development activities.</a:t>
            </a:r>
          </a:p>
          <a:p>
            <a:pPr marL="0" indent="0">
              <a:buNone/>
            </a:pPr>
            <a:r>
              <a:rPr lang="en-US" dirty="0"/>
              <a:t>(j) verify that sufficient budget for a WBL coordinator, facilities, materials, equipment, and support staff is available;</a:t>
            </a:r>
          </a:p>
          <a:p>
            <a:pPr marL="0" indent="0">
              <a:buNone/>
            </a:pPr>
            <a:r>
              <a:rPr lang="en-US" dirty="0"/>
              <a:t>(k) participate in initial state-sponsored WBL coordinated professional development and in periodic ongoing coordination and professional development activities;</a:t>
            </a:r>
          </a:p>
          <a:p>
            <a:pPr marL="0" indent="0">
              <a:buNone/>
            </a:pPr>
            <a:r>
              <a:rPr lang="en-US" dirty="0"/>
              <a:t>(l) require that the WBL team utilize a database system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developed </a:t>
            </a:r>
            <a:r>
              <a:rPr lang="en-US" dirty="0"/>
              <a:t>by the LEA for the LEA's specific needs; and</a:t>
            </a:r>
          </a:p>
          <a:p>
            <a:pPr marL="0" indent="0">
              <a:buNone/>
            </a:pPr>
            <a:r>
              <a:rPr lang="en-US" dirty="0"/>
              <a:t>(m) participate in the CTE Program Approval evaluation every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three </a:t>
            </a:r>
            <a:r>
              <a:rPr lang="en-US" dirty="0"/>
              <a:t>years.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8" y="4065790"/>
            <a:ext cx="2859272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8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06" y="6533"/>
            <a:ext cx="12096894" cy="48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6" y="4590439"/>
            <a:ext cx="11961977" cy="22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5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1188</Words>
  <Application>Microsoft Office PowerPoint</Application>
  <PresentationFormat>Widescreen</PresentationFormat>
  <Paragraphs>139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Rule R277-915. Work-based Learning Programs</vt:lpstr>
      <vt:lpstr>R277-915-4. Disbursement of Funds</vt:lpstr>
      <vt:lpstr>R277-915-5. Standards</vt:lpstr>
      <vt:lpstr>R277-915-5. Standards (cont’d)</vt:lpstr>
      <vt:lpstr>PowerPoint Presentation</vt:lpstr>
      <vt:lpstr>Utah WBL Models</vt:lpstr>
      <vt:lpstr>PowerPoint Presentation</vt:lpstr>
      <vt:lpstr>PowerPoint Presentation</vt:lpstr>
      <vt:lpstr>…all the practical agricultural activities of educational value conducted by students outside of class and laboratory instruction or on school-released time for which systematic instruction and supervision are provided by their teachers, parents, employers, or others.“</vt:lpstr>
      <vt:lpstr>http://www.washk12internships.org/ </vt:lpstr>
      <vt:lpstr>Institutionalized WBL Capstone Experiences</vt:lpstr>
      <vt:lpstr>PowerPoint Presentation</vt:lpstr>
      <vt:lpstr>PowerPoint Presentation</vt:lpstr>
      <vt:lpstr>PowerPoint Presentation</vt:lpstr>
      <vt:lpstr>Model D: Community-based/Non-competitive</vt:lpstr>
      <vt:lpstr>A Case Against WBL For All Students</vt:lpstr>
      <vt:lpstr>PowerPoint Presentation</vt:lpstr>
      <vt:lpstr>PowerPoint Presentation</vt:lpstr>
      <vt:lpstr>PowerPoint Presentation</vt:lpstr>
      <vt:lpstr>PowerPoint Presentation</vt:lpstr>
      <vt:lpstr>Policy Academy - Work-Based Learning</vt:lpstr>
      <vt:lpstr>NGA/WBL Phase I &amp; Phase II</vt:lpstr>
      <vt:lpstr>R277-705 Career Development Credentials</vt:lpstr>
      <vt:lpstr>PowerPoint Presentation</vt:lpstr>
      <vt:lpstr>PowerPoint Presentation</vt:lpstr>
      <vt:lpstr>Apprenticeship</vt:lpstr>
      <vt:lpstr>PowerPoint Presentation</vt:lpstr>
      <vt:lpstr>What would I do?</vt:lpstr>
      <vt:lpstr>PowerPoint Presentation</vt:lpstr>
      <vt:lpstr>PowerPoint Presentation</vt:lpstr>
    </vt:vector>
  </TitlesOfParts>
  <Company>Utah State Office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R277-915 Work-based Learning Programs for Interns</dc:title>
  <dc:creator>Cook, Travis</dc:creator>
  <cp:lastModifiedBy>Cook, Travis</cp:lastModifiedBy>
  <cp:revision>61</cp:revision>
  <dcterms:created xsi:type="dcterms:W3CDTF">2016-10-07T00:43:27Z</dcterms:created>
  <dcterms:modified xsi:type="dcterms:W3CDTF">2018-11-02T21:02:24Z</dcterms:modified>
</cp:coreProperties>
</file>